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3BD0FC-D0C5-4279-9C8F-C52E28032EEE}" type="datetimeFigureOut">
              <a:rPr lang="en-US" smtClean="0"/>
              <a:t>4/19/2020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D0CB00-F6B5-4A38-8772-51075C059415}" type="slidenum">
              <a:rPr lang="en-US" smtClean="0"/>
              <a:t>‹#›</a:t>
            </a:fld>
            <a:endParaRPr lang="en-US" dirty="0"/>
          </a:p>
        </p:txBody>
      </p:sp>
    </p:spTree>
    <p:extLst>
      <p:ext uri="{BB962C8B-B14F-4D97-AF65-F5344CB8AC3E}">
        <p14:creationId xmlns:p14="http://schemas.microsoft.com/office/powerpoint/2010/main" val="3584719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99CB1C-DE67-45AB-8A85-D150B33DDB94}" type="datetime1">
              <a:rPr lang="en-US" smtClean="0"/>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349452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3CF61-F9FD-479C-A5B2-60733744DD39}" type="datetime1">
              <a:rPr lang="en-US" smtClean="0"/>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220414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0945D-3698-4594-A6F3-71CCA2DCCF46}" type="datetime1">
              <a:rPr lang="en-US" smtClean="0"/>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49653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9B7654-FEA2-40F3-885D-E2838080F4B8}" type="datetime1">
              <a:rPr lang="en-US" smtClean="0"/>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446801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74D07-BA08-4688-9D4E-AC2F6922902A}" type="datetime1">
              <a:rPr lang="en-US" smtClean="0"/>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403332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FB1084-2240-41B8-8C8B-7B52403DD2F8}" type="datetime1">
              <a:rPr lang="en-US" smtClean="0"/>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36269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E5C7D6-37E8-44E8-ACB1-B516484813AA}" type="datetime1">
              <a:rPr lang="en-US" smtClean="0"/>
              <a:t>4/19/2020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71832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72DAD9-A66C-4F0E-8F03-36D0FCB7124E}" type="datetime1">
              <a:rPr lang="en-US" smtClean="0"/>
              <a:t>4/19/2020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63160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FF277-1D02-451B-9E49-483A3874B8F4}" type="datetime1">
              <a:rPr lang="en-US" smtClean="0"/>
              <a:t>4/19/2020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462103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98676-8CC8-4236-A0AB-E4F870DBF397}" type="datetime1">
              <a:rPr lang="en-US" smtClean="0"/>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146017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72931-CAFC-47C7-813A-51E3AA612A14}" type="datetime1">
              <a:rPr lang="en-US" smtClean="0"/>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A74B55-A261-429C-88C4-E92FE183C8F3}" type="slidenum">
              <a:rPr lang="en-US" smtClean="0"/>
              <a:t>‹#›</a:t>
            </a:fld>
            <a:endParaRPr lang="en-US" dirty="0"/>
          </a:p>
        </p:txBody>
      </p:sp>
    </p:spTree>
    <p:extLst>
      <p:ext uri="{BB962C8B-B14F-4D97-AF65-F5344CB8AC3E}">
        <p14:creationId xmlns:p14="http://schemas.microsoft.com/office/powerpoint/2010/main" val="2537482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61DB9-407D-4C9B-9AA8-53C0D27C5BA9}" type="datetime1">
              <a:rPr lang="en-US" smtClean="0"/>
              <a:t>4/19/2020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74B55-A261-429C-88C4-E92FE183C8F3}" type="slidenum">
              <a:rPr lang="en-US" smtClean="0"/>
              <a:t>‹#›</a:t>
            </a:fld>
            <a:endParaRPr lang="en-US" dirty="0"/>
          </a:p>
        </p:txBody>
      </p:sp>
    </p:spTree>
    <p:extLst>
      <p:ext uri="{BB962C8B-B14F-4D97-AF65-F5344CB8AC3E}">
        <p14:creationId xmlns:p14="http://schemas.microsoft.com/office/powerpoint/2010/main" val="1980853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
            <a:ext cx="7543800" cy="2286000"/>
          </a:xfrm>
        </p:spPr>
        <p:txBody>
          <a:bodyPr>
            <a:normAutofit fontScale="90000"/>
          </a:bodyPr>
          <a:lstStyle/>
          <a:p>
            <a:r>
              <a:rPr lang="en-US" sz="3600" dirty="0" smtClean="0">
                <a:latin typeface="Times New Roman" pitchFamily="18" charset="0"/>
                <a:cs typeface="Times New Roman" pitchFamily="18" charset="0"/>
              </a:rPr>
              <a:t>Black Women Writing</a:t>
            </a:r>
            <a:br>
              <a:rPr lang="en-US" sz="36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Dr. </a:t>
            </a:r>
            <a:r>
              <a:rPr lang="en-US" sz="2800" dirty="0" err="1" smtClean="0">
                <a:latin typeface="Times New Roman" pitchFamily="18" charset="0"/>
                <a:cs typeface="Times New Roman" pitchFamily="18" charset="0"/>
              </a:rPr>
              <a:t>Kumari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Priti</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Assistant Professor (English)</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Arya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Mahila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P.G.College</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Varanasi</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2514600"/>
            <a:ext cx="8001000" cy="3810000"/>
          </a:xfrm>
        </p:spPr>
        <p:txBody>
          <a:bodyPr>
            <a:normAutofit lnSpcReduction="10000"/>
          </a:bodyPr>
          <a:lstStyle/>
          <a:p>
            <a:endParaRPr lang="en-US" sz="2800" b="1" dirty="0">
              <a:latin typeface="Times New Roman" pitchFamily="18" charset="0"/>
              <a:cs typeface="Times New Roman" pitchFamily="18" charset="0"/>
            </a:endParaRPr>
          </a:p>
          <a:p>
            <a:endParaRPr lang="en-US" sz="1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t>
            </a:r>
            <a:r>
              <a:rPr lang="en-US" sz="2800" b="1" dirty="0">
                <a:latin typeface="Times New Roman" pitchFamily="18" charset="0"/>
                <a:cs typeface="Times New Roman" pitchFamily="18" charset="0"/>
              </a:rPr>
              <a:t>Edging into life from the back door. Becoming. Everybody in the world was in a position to go give them orders. White women said, “Do this", White children said, “Give me that", White men said, “Come here”. Black men said, "Lay down”. The only people they need not take orders from were black children and each other”. - Toni Morrison.</a:t>
            </a:r>
          </a:p>
        </p:txBody>
      </p:sp>
      <p:sp>
        <p:nvSpPr>
          <p:cNvPr id="4" name="Slide Number Placeholder 3"/>
          <p:cNvSpPr>
            <a:spLocks noGrp="1"/>
          </p:cNvSpPr>
          <p:nvPr>
            <p:ph type="sldNum" sz="quarter" idx="12"/>
          </p:nvPr>
        </p:nvSpPr>
        <p:spPr/>
        <p:txBody>
          <a:bodyPr/>
          <a:lstStyle/>
          <a:p>
            <a:fld id="{E2A74B55-A261-429C-88C4-E92FE183C8F3}" type="slidenum">
              <a:rPr lang="en-US" smtClean="0"/>
              <a:t>1</a:t>
            </a:fld>
            <a:endParaRPr lang="en-US"/>
          </a:p>
        </p:txBody>
      </p:sp>
    </p:spTree>
    <p:extLst>
      <p:ext uri="{BB962C8B-B14F-4D97-AF65-F5344CB8AC3E}">
        <p14:creationId xmlns:p14="http://schemas.microsoft.com/office/powerpoint/2010/main" val="3548252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935162"/>
          </a:xfrm>
        </p:spPr>
        <p:txBody>
          <a:bodyPr>
            <a:normAutofit/>
          </a:bodyPr>
          <a:lstStyle/>
          <a:p>
            <a:r>
              <a:rPr lang="en-US" sz="2800" dirty="0" smtClean="0">
                <a:latin typeface="Times New Roman" pitchFamily="18" charset="0"/>
                <a:cs typeface="Times New Roman" pitchFamily="18" charset="0"/>
              </a:rPr>
              <a:t>In cross-cultural, transnational, </a:t>
            </a:r>
            <a:r>
              <a:rPr lang="en-US" sz="2800" dirty="0" err="1" smtClean="0">
                <a:latin typeface="Times New Roman" pitchFamily="18" charset="0"/>
                <a:cs typeface="Times New Roman" pitchFamily="18" charset="0"/>
              </a:rPr>
              <a:t>translocal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diasporic</a:t>
            </a:r>
            <a:r>
              <a:rPr lang="en-US" sz="2800" dirty="0" smtClean="0">
                <a:latin typeface="Times New Roman" pitchFamily="18" charset="0"/>
                <a:cs typeface="Times New Roman" pitchFamily="18" charset="0"/>
              </a:rPr>
              <a:t> perspectives, this reworking of the grounds of “Black Women's Writing” redefines identity away  from exclusion and marginality.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610600" cy="4495800"/>
          </a:xfrm>
        </p:spPr>
        <p:txBody>
          <a:bodyPr>
            <a:normAutofit fontScale="92500"/>
          </a:bodyPr>
          <a:lstStyle/>
          <a:p>
            <a:r>
              <a:rPr lang="en-US" sz="2800" dirty="0" smtClean="0">
                <a:latin typeface="Times New Roman" pitchFamily="18" charset="0"/>
                <a:cs typeface="Times New Roman" pitchFamily="18" charset="0"/>
              </a:rPr>
              <a:t>The writings and cross-cultural genealogy and experiences of many writers represent well the inanity of limiting the understanding of  Black Women’s writing to United States experience or any one geographical   location.</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In other words, there are Black women writers everywhere.</a:t>
            </a:r>
          </a:p>
          <a:p>
            <a:r>
              <a:rPr lang="en-US" sz="2800" dirty="0" smtClean="0">
                <a:latin typeface="Times New Roman" pitchFamily="18" charset="0"/>
                <a:cs typeface="Times New Roman" pitchFamily="18" charset="0"/>
              </a:rPr>
              <a:t>The terms that we use to name ourselves ( Black, African, African-American, Black British, Minority, Latina/ Latino, West Indian, Caribbean, Hispanic, People of </a:t>
            </a:r>
            <a:r>
              <a:rPr lang="en-US" sz="2800" dirty="0" err="1" smtClean="0">
                <a:latin typeface="Times New Roman" pitchFamily="18" charset="0"/>
                <a:cs typeface="Times New Roman" pitchFamily="18" charset="0"/>
              </a:rPr>
              <a:t>colour</a:t>
            </a:r>
            <a:r>
              <a:rPr lang="en-US" sz="2800" dirty="0" smtClean="0">
                <a:latin typeface="Times New Roman" pitchFamily="18" charset="0"/>
                <a:cs typeface="Times New Roman" pitchFamily="18" charset="0"/>
              </a:rPr>
              <a:t>, Afro-Caribbean, Third World and so on) carry their strings of echoes and inscriptions.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10</a:t>
            </a:fld>
            <a:endParaRPr lang="en-US"/>
          </a:p>
        </p:txBody>
      </p:sp>
    </p:spTree>
    <p:extLst>
      <p:ext uri="{BB962C8B-B14F-4D97-AF65-F5344CB8AC3E}">
        <p14:creationId xmlns:p14="http://schemas.microsoft.com/office/powerpoint/2010/main" val="1167651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2209800"/>
          </a:xfrm>
        </p:spPr>
        <p:txBody>
          <a:bodyPr>
            <a:noAutofit/>
          </a:bodyPr>
          <a:lstStyle/>
          <a:p>
            <a:r>
              <a:rPr lang="en-US" sz="2800" dirty="0" smtClean="0">
                <a:latin typeface="Times New Roman" pitchFamily="18" charset="0"/>
                <a:cs typeface="Times New Roman" pitchFamily="18" charset="0"/>
              </a:rPr>
              <a:t>Black as a descriptive adjective for people of African </a:t>
            </a:r>
            <a:r>
              <a:rPr lang="en-US" sz="2800" dirty="0">
                <a:latin typeface="Times New Roman" pitchFamily="18" charset="0"/>
                <a:cs typeface="Times New Roman" pitchFamily="18" charset="0"/>
              </a:rPr>
              <a:t>o</a:t>
            </a:r>
            <a:r>
              <a:rPr lang="en-US" sz="2800" dirty="0" smtClean="0">
                <a:latin typeface="Times New Roman" pitchFamily="18" charset="0"/>
                <a:cs typeface="Times New Roman" pitchFamily="18" charset="0"/>
              </a:rPr>
              <a:t>rigin and descent, came into popular usage during the period of the Black power movements in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US, the UK, the English-speaking </a:t>
            </a: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aribbean and in South Africa during the 1960s and 1970s.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2286000"/>
            <a:ext cx="8382000" cy="4221163"/>
          </a:xfrm>
        </p:spPr>
        <p:txBody>
          <a:bodyPr>
            <a:normAutofit/>
          </a:bodyPr>
          <a:lstStyle/>
          <a:p>
            <a:r>
              <a:rPr lang="en-US" sz="2800" dirty="0" smtClean="0">
                <a:latin typeface="Times New Roman" pitchFamily="18" charset="0"/>
                <a:cs typeface="Times New Roman" pitchFamily="18" charset="0"/>
              </a:rPr>
              <a:t>At that historical juncture, there was also a political imperative  to articulate African existence in relation to White/ Anglo cultures. </a:t>
            </a:r>
          </a:p>
          <a:p>
            <a:r>
              <a:rPr lang="en-US" sz="2800" dirty="0" smtClean="0">
                <a:latin typeface="Times New Roman" pitchFamily="18" charset="0"/>
                <a:cs typeface="Times New Roman" pitchFamily="18" charset="0"/>
              </a:rPr>
              <a:t>While there was some relationship between these movements, each carried its own specificity based on geographical   and political realities.</a:t>
            </a:r>
          </a:p>
          <a:p>
            <a:r>
              <a:rPr lang="en-US" sz="2800" dirty="0" smtClean="0">
                <a:latin typeface="Times New Roman" pitchFamily="18" charset="0"/>
                <a:cs typeface="Times New Roman" pitchFamily="18" charset="0"/>
              </a:rPr>
              <a:t>What was  consistent, however, was the assertion and definition of  a “Black identity” globally.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11</a:t>
            </a:fld>
            <a:endParaRPr lang="en-US"/>
          </a:p>
        </p:txBody>
      </p:sp>
    </p:spTree>
    <p:extLst>
      <p:ext uri="{BB962C8B-B14F-4D97-AF65-F5344CB8AC3E}">
        <p14:creationId xmlns:p14="http://schemas.microsoft.com/office/powerpoint/2010/main" val="2723578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05800" cy="2133600"/>
          </a:xfrm>
        </p:spPr>
        <p:txBody>
          <a:bodyPr>
            <a:normAutofit/>
          </a:bodyPr>
          <a:lstStyle/>
          <a:p>
            <a:r>
              <a:rPr lang="en-US" sz="2800" dirty="0" smtClean="0">
                <a:latin typeface="Times New Roman" pitchFamily="18" charset="0"/>
                <a:cs typeface="Times New Roman" pitchFamily="18" charset="0"/>
              </a:rPr>
              <a:t>In most contexts, the term “ Black” resonated unabashed acceptance of African identity, located in history and culture ( “ blackness”) as powerful or as beautiful in a world  of cloying, annihilating whiteness.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2209800"/>
            <a:ext cx="8382000" cy="4297363"/>
          </a:xfrm>
        </p:spPr>
        <p:txBody>
          <a:bodyPr>
            <a:normAutofit fontScale="92500" lnSpcReduction="20000"/>
          </a:bodyPr>
          <a:lstStyle/>
          <a:p>
            <a:r>
              <a:rPr lang="en-US" sz="3000" dirty="0" smtClean="0">
                <a:latin typeface="Times New Roman" pitchFamily="18" charset="0"/>
                <a:cs typeface="Times New Roman" pitchFamily="18" charset="0"/>
              </a:rPr>
              <a:t>Politically, the term Black is linked essentially and primarily with the  vision of a ( Pan-Africanist) Black World which exists both in Africa and in diaspora.</a:t>
            </a:r>
          </a:p>
          <a:p>
            <a:r>
              <a:rPr lang="en-US" sz="3000" dirty="0" smtClean="0">
                <a:latin typeface="Times New Roman" pitchFamily="18" charset="0"/>
                <a:cs typeface="Times New Roman" pitchFamily="18" charset="0"/>
              </a:rPr>
              <a:t>But “ Blackness” is a color-coded, politically based term of marking and definition which only has meaning when questions of racial difference and in particular white supremacy are deployed.</a:t>
            </a:r>
          </a:p>
          <a:p>
            <a:r>
              <a:rPr lang="en-US" sz="3000" dirty="0" smtClean="0">
                <a:latin typeface="Times New Roman" pitchFamily="18" charset="0"/>
                <a:cs typeface="Times New Roman" pitchFamily="18" charset="0"/>
              </a:rPr>
              <a:t>In Africa, colonialism, with its emphasis on assimilation and expropriation, asserted Euro-American culture to the African people  it sought to conquer</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12</a:t>
            </a:fld>
            <a:endParaRPr lang="en-US"/>
          </a:p>
        </p:txBody>
      </p:sp>
    </p:spTree>
    <p:extLst>
      <p:ext uri="{BB962C8B-B14F-4D97-AF65-F5344CB8AC3E}">
        <p14:creationId xmlns:p14="http://schemas.microsoft.com/office/powerpoint/2010/main" val="3223262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077200" cy="914400"/>
          </a:xfrm>
        </p:spPr>
        <p:txBody>
          <a:bodyPr>
            <a:noAutofit/>
          </a:bodyPr>
          <a:lstStyle/>
          <a:p>
            <a:r>
              <a:rPr lang="en-US" sz="2800" dirty="0" smtClean="0">
                <a:latin typeface="Times New Roman" pitchFamily="18" charset="0"/>
                <a:cs typeface="Times New Roman" pitchFamily="18" charset="0"/>
              </a:rPr>
              <a:t>Negritude, itself, becomes a nativist discourse when approached uncritically.</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763000" cy="5257800"/>
          </a:xfrm>
        </p:spPr>
        <p:txBody>
          <a:bodyPr>
            <a:noAutofit/>
          </a:bodyPr>
          <a:lstStyle/>
          <a:p>
            <a:r>
              <a:rPr lang="en-US" sz="2800" dirty="0" smtClean="0">
                <a:latin typeface="Times New Roman" pitchFamily="18" charset="0"/>
                <a:cs typeface="Times New Roman" pitchFamily="18" charset="0"/>
              </a:rPr>
              <a:t>Following the same trend, certain versions of African nationalism, Pan-Africanism and </a:t>
            </a:r>
            <a:r>
              <a:rPr lang="en-US" sz="2800" dirty="0" err="1" smtClean="0">
                <a:latin typeface="Times New Roman" pitchFamily="18" charset="0"/>
                <a:cs typeface="Times New Roman" pitchFamily="18" charset="0"/>
              </a:rPr>
              <a:t>Afrocentrism</a:t>
            </a:r>
            <a:r>
              <a:rPr lang="en-US" sz="2800" dirty="0" smtClean="0">
                <a:latin typeface="Times New Roman" pitchFamily="18" charset="0"/>
                <a:cs typeface="Times New Roman" pitchFamily="18" charset="0"/>
              </a:rPr>
              <a:t> become discourses which turn on the concept of a </a:t>
            </a:r>
            <a:r>
              <a:rPr lang="en-US" sz="2800" dirty="0" err="1" smtClean="0">
                <a:latin typeface="Times New Roman" pitchFamily="18" charset="0"/>
                <a:cs typeface="Times New Roman" pitchFamily="18" charset="0"/>
              </a:rPr>
              <a:t>uni</a:t>
            </a:r>
            <a:r>
              <a:rPr lang="en-US" sz="2800" dirty="0" smtClean="0">
                <a:latin typeface="Times New Roman" pitchFamily="18" charset="0"/>
                <a:cs typeface="Times New Roman" pitchFamily="18" charset="0"/>
              </a:rPr>
              <a:t>-centricity and imply the exclusion or subordination of women’s issues or questions of sexual identity or differences within. </a:t>
            </a:r>
          </a:p>
          <a:p>
            <a:r>
              <a:rPr lang="en-US" sz="2800" dirty="0" smtClean="0">
                <a:latin typeface="Times New Roman" pitchFamily="18" charset="0"/>
                <a:cs typeface="Times New Roman" pitchFamily="18" charset="0"/>
              </a:rPr>
              <a:t>Judith Butler asserts that the category of woman is one of performance of gender, then the category Black woman, or woman of </a:t>
            </a:r>
            <a:r>
              <a:rPr lang="en-US" sz="2800" dirty="0" err="1" smtClean="0">
                <a:latin typeface="Times New Roman" pitchFamily="18" charset="0"/>
                <a:cs typeface="Times New Roman" pitchFamily="18" charset="0"/>
              </a:rPr>
              <a:t>colour</a:t>
            </a:r>
            <a:r>
              <a:rPr lang="en-US" sz="2800" dirty="0" smtClean="0">
                <a:latin typeface="Times New Roman" pitchFamily="18" charset="0"/>
                <a:cs typeface="Times New Roman" pitchFamily="18" charset="0"/>
              </a:rPr>
              <a:t>, exists as multiple performances of gender and race and sexuality based on the particular cultural, historical, geopolitical, class communities in which Black woman exist.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13</a:t>
            </a:fld>
            <a:endParaRPr lang="en-US"/>
          </a:p>
        </p:txBody>
      </p:sp>
    </p:spTree>
    <p:extLst>
      <p:ext uri="{BB962C8B-B14F-4D97-AF65-F5344CB8AC3E}">
        <p14:creationId xmlns:p14="http://schemas.microsoft.com/office/powerpoint/2010/main" val="3851475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153400" cy="1676400"/>
          </a:xfrm>
        </p:spPr>
        <p:txBody>
          <a:bodyPr>
            <a:noAutofit/>
          </a:bodyPr>
          <a:lstStyle/>
          <a:p>
            <a:r>
              <a:rPr lang="en-US" sz="2800" dirty="0" smtClean="0">
                <a:latin typeface="Times New Roman" pitchFamily="18" charset="0"/>
                <a:cs typeface="Times New Roman" pitchFamily="18" charset="0"/>
              </a:rPr>
              <a:t>It is also noted that in the United States , the term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Black” does not include other “ third world” peoples (Asians, Arabs, Latino/s) as it does in the united Kingdom.</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153400" cy="4221163"/>
          </a:xfrm>
        </p:spPr>
        <p:txBody>
          <a:bodyPr>
            <a:normAutofit/>
          </a:bodyPr>
          <a:lstStyle/>
          <a:p>
            <a:r>
              <a:rPr lang="en-US" sz="2800" dirty="0" smtClean="0">
                <a:latin typeface="Times New Roman" pitchFamily="18" charset="0"/>
                <a:cs typeface="Times New Roman" pitchFamily="18" charset="0"/>
              </a:rPr>
              <a:t>In the United States, the historical convergence between ‘race’ and ‘nationality’ has been kept separate.</a:t>
            </a:r>
          </a:p>
          <a:p>
            <a:r>
              <a:rPr lang="en-US" sz="2800" dirty="0" smtClean="0">
                <a:latin typeface="Times New Roman" pitchFamily="18" charset="0"/>
                <a:cs typeface="Times New Roman" pitchFamily="18" charset="0"/>
              </a:rPr>
              <a:t>Afro-American refers to the African peoples of America, North </a:t>
            </a: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merica, the Caribbean and South America. </a:t>
            </a:r>
          </a:p>
          <a:p>
            <a:r>
              <a:rPr lang="en-US" sz="2800" dirty="0" smtClean="0">
                <a:latin typeface="Times New Roman" pitchFamily="18" charset="0"/>
                <a:cs typeface="Times New Roman" pitchFamily="18" charset="0"/>
              </a:rPr>
              <a:t>African is a term based on an attempt to create a monolithic construction out of a diverse continent of peoples, cultures, </a:t>
            </a:r>
            <a:r>
              <a:rPr lang="en-US" sz="2800" dirty="0">
                <a:latin typeface="Times New Roman" pitchFamily="18" charset="0"/>
                <a:cs typeface="Times New Roman" pitchFamily="18" charset="0"/>
              </a:rPr>
              <a:t>n</a:t>
            </a:r>
            <a:r>
              <a:rPr lang="en-US" sz="2800" dirty="0" smtClean="0">
                <a:latin typeface="Times New Roman" pitchFamily="18" charset="0"/>
                <a:cs typeface="Times New Roman" pitchFamily="18" charset="0"/>
              </a:rPr>
              <a:t>ations and experiences.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14</a:t>
            </a:fld>
            <a:endParaRPr lang="en-US" dirty="0"/>
          </a:p>
        </p:txBody>
      </p:sp>
    </p:spTree>
    <p:extLst>
      <p:ext uri="{BB962C8B-B14F-4D97-AF65-F5344CB8AC3E}">
        <p14:creationId xmlns:p14="http://schemas.microsoft.com/office/powerpoint/2010/main" val="506093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458200" cy="1782763"/>
          </a:xfrm>
        </p:spPr>
        <p:txBody>
          <a:bodyPr>
            <a:noAutofit/>
          </a:bodyPr>
          <a:lstStyle/>
          <a:p>
            <a:r>
              <a:rPr lang="en-US" sz="2800" dirty="0" smtClean="0">
                <a:latin typeface="Times New Roman" pitchFamily="18" charset="0"/>
                <a:cs typeface="Times New Roman" pitchFamily="18" charset="0"/>
              </a:rPr>
              <a:t>The term ‘African’ was originally the name of a small Tunisian ethnic group which then began to be applied to a larger geographical area ranging from what is now eastern Morocco to Libya.</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981200"/>
            <a:ext cx="8686800" cy="4495800"/>
          </a:xfrm>
        </p:spPr>
        <p:txBody>
          <a:bodyPr>
            <a:normAutofit/>
          </a:bodyPr>
          <a:lstStyle/>
          <a:p>
            <a:r>
              <a:rPr lang="en-US" sz="2800" dirty="0" smtClean="0">
                <a:latin typeface="Times New Roman" pitchFamily="18" charset="0"/>
                <a:cs typeface="Times New Roman" pitchFamily="18" charset="0"/>
              </a:rPr>
              <a:t>In the present scenario the identities of various ethnic/ national communities based in Canada, the united States, Great Britain, France , Holland, Israel, African nations, South America and even the Third World countries exist as challenges to the very specific definition of what constitutes a “ nation” in terms of geography and place. </a:t>
            </a:r>
          </a:p>
          <a:p>
            <a:r>
              <a:rPr lang="en-US" sz="2800" dirty="0" err="1" smtClean="0">
                <a:latin typeface="Times New Roman" pitchFamily="18" charset="0"/>
                <a:cs typeface="Times New Roman" pitchFamily="18" charset="0"/>
              </a:rPr>
              <a:t>Bendict</a:t>
            </a:r>
            <a:r>
              <a:rPr lang="en-US" sz="2800" dirty="0" smtClean="0">
                <a:latin typeface="Times New Roman" pitchFamily="18" charset="0"/>
                <a:cs typeface="Times New Roman" pitchFamily="18" charset="0"/>
              </a:rPr>
              <a:t> Anderson’s conception of nation as “ imagined communities” and diaspora formulation may prove an aid in </a:t>
            </a:r>
            <a:r>
              <a:rPr lang="en-US" sz="2800" dirty="0" err="1" smtClean="0">
                <a:latin typeface="Times New Roman" pitchFamily="18" charset="0"/>
                <a:cs typeface="Times New Roman" pitchFamily="18" charset="0"/>
              </a:rPr>
              <a:t>resistancing</a:t>
            </a:r>
            <a:r>
              <a:rPr lang="en-US" sz="2800" dirty="0" smtClean="0">
                <a:latin typeface="Times New Roman" pitchFamily="18" charset="0"/>
                <a:cs typeface="Times New Roman" pitchFamily="18" charset="0"/>
              </a:rPr>
              <a:t> Eurocentric domination.</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15</a:t>
            </a:fld>
            <a:endParaRPr lang="en-US" dirty="0"/>
          </a:p>
        </p:txBody>
      </p:sp>
    </p:spTree>
    <p:extLst>
      <p:ext uri="{BB962C8B-B14F-4D97-AF65-F5344CB8AC3E}">
        <p14:creationId xmlns:p14="http://schemas.microsoft.com/office/powerpoint/2010/main" val="2450228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Times New Roman" pitchFamily="18" charset="0"/>
                <a:cs typeface="Times New Roman" pitchFamily="18" charset="0"/>
              </a:rPr>
              <a:t>Black women writers whom we read in English or French or Portuguese, a variety of boundary crossings must occur</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305800" cy="5257800"/>
          </a:xfrm>
        </p:spPr>
        <p:txBody>
          <a:bodyPr>
            <a:noAutofit/>
          </a:bodyPr>
          <a:lstStyle/>
          <a:p>
            <a:r>
              <a:rPr lang="en-US" sz="2800" dirty="0" smtClean="0">
                <a:latin typeface="Times New Roman" pitchFamily="18" charset="0"/>
                <a:cs typeface="Times New Roman" pitchFamily="18" charset="0"/>
              </a:rPr>
              <a:t>English or French or Spanish or Portuguese become indispensable for the writer who wants to reach a larger community.</a:t>
            </a:r>
          </a:p>
          <a:p>
            <a:r>
              <a:rPr lang="en-US" sz="2800" dirty="0" smtClean="0">
                <a:latin typeface="Times New Roman" pitchFamily="18" charset="0"/>
                <a:cs typeface="Times New Roman" pitchFamily="18" charset="0"/>
              </a:rPr>
              <a:t>And the women who tell their stories orally and want them told to a world community, boundaries of </a:t>
            </a:r>
            <a:r>
              <a:rPr lang="en-US" sz="2800" dirty="0" err="1" smtClean="0">
                <a:latin typeface="Times New Roman" pitchFamily="18" charset="0"/>
                <a:cs typeface="Times New Roman" pitchFamily="18" charset="0"/>
              </a:rPr>
              <a:t>orality</a:t>
            </a:r>
            <a:r>
              <a:rPr lang="en-US" sz="2800" dirty="0" smtClean="0">
                <a:latin typeface="Times New Roman" pitchFamily="18" charset="0"/>
                <a:cs typeface="Times New Roman" pitchFamily="18" charset="0"/>
              </a:rPr>
              <a:t> and writing, of geography and space, engender fundamental crossings and re-crossings.</a:t>
            </a:r>
          </a:p>
          <a:p>
            <a:r>
              <a:rPr lang="en-US" sz="2800" dirty="0" err="1" smtClean="0">
                <a:latin typeface="Times New Roman" pitchFamily="18" charset="0"/>
                <a:cs typeface="Times New Roman" pitchFamily="18" charset="0"/>
              </a:rPr>
              <a:t>Gayatri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Spivak</a:t>
            </a:r>
            <a:r>
              <a:rPr lang="en-US" sz="2800" dirty="0" smtClean="0">
                <a:latin typeface="Times New Roman" pitchFamily="18" charset="0"/>
                <a:cs typeface="Times New Roman" pitchFamily="18" charset="0"/>
              </a:rPr>
              <a:t> in her essay ‘Can the Subaltern Speak?’ addressed the way the ‘ subaltern’ woman as subject is already positioned, represented, spoken for or constructed as absent or silent or not heard in a variety of discourses.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16</a:t>
            </a:fld>
            <a:endParaRPr lang="en-US" dirty="0"/>
          </a:p>
        </p:txBody>
      </p:sp>
    </p:spTree>
    <p:extLst>
      <p:ext uri="{BB962C8B-B14F-4D97-AF65-F5344CB8AC3E}">
        <p14:creationId xmlns:p14="http://schemas.microsoft.com/office/powerpoint/2010/main" val="2001178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1524000"/>
          </a:xfrm>
        </p:spPr>
        <p:txBody>
          <a:bodyPr>
            <a:normAutofit/>
          </a:bodyPr>
          <a:lstStyle/>
          <a:p>
            <a:r>
              <a:rPr lang="en-US" sz="2800" dirty="0" smtClean="0">
                <a:latin typeface="Times New Roman" pitchFamily="18" charset="0"/>
                <a:cs typeface="Times New Roman" pitchFamily="18" charset="0"/>
              </a:rPr>
              <a:t>Woman’s speech  is already represented as non-speech.</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Speech is as  much an issue of audience receptivity, the fundamental of listening, as  it  is of articulation.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905000"/>
            <a:ext cx="8382000" cy="4495800"/>
          </a:xfrm>
        </p:spPr>
        <p:txBody>
          <a:bodyPr>
            <a:normAutofit lnSpcReduction="10000"/>
          </a:bodyPr>
          <a:lstStyle/>
          <a:p>
            <a:r>
              <a:rPr lang="en-US" sz="2800" dirty="0" smtClean="0">
                <a:latin typeface="Times New Roman" pitchFamily="18" charset="0"/>
                <a:cs typeface="Times New Roman" pitchFamily="18" charset="0"/>
              </a:rPr>
              <a:t>The autobiographical subjectivity of Black women is one of the ways in which speech is articulated and geography redefined. </a:t>
            </a:r>
          </a:p>
          <a:p>
            <a:r>
              <a:rPr lang="en-US" sz="2800" dirty="0" smtClean="0">
                <a:latin typeface="Times New Roman" pitchFamily="18" charset="0"/>
                <a:cs typeface="Times New Roman" pitchFamily="18" charset="0"/>
              </a:rPr>
              <a:t>Issues of home and exile are addressed. Home is often portrayed  as  a place of alienation and displacement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in autobiographical writing. </a:t>
            </a:r>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family is sometimes situated as  a site of oppression for women.</a:t>
            </a:r>
          </a:p>
          <a:p>
            <a:r>
              <a:rPr lang="en-US" sz="2800" dirty="0" smtClean="0">
                <a:latin typeface="Times New Roman" pitchFamily="18" charset="0"/>
                <a:cs typeface="Times New Roman" pitchFamily="18" charset="0"/>
              </a:rPr>
              <a:t>The mystified notions of home and family are removed  from their romantic, </a:t>
            </a:r>
            <a:r>
              <a:rPr lang="en-US" sz="2800" dirty="0" smtClean="0">
                <a:latin typeface="Times New Roman" pitchFamily="18" charset="0"/>
                <a:cs typeface="Times New Roman" pitchFamily="18" charset="0"/>
              </a:rPr>
              <a:t>idealized </a:t>
            </a:r>
            <a:r>
              <a:rPr lang="en-US" sz="2800" dirty="0" smtClean="0">
                <a:latin typeface="Times New Roman" pitchFamily="18" charset="0"/>
                <a:cs typeface="Times New Roman" pitchFamily="18" charset="0"/>
              </a:rPr>
              <a:t>moorings, to speak of pain,  movement, difficulty, learning and  love in complex ways.</a:t>
            </a: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17</a:t>
            </a:fld>
            <a:endParaRPr lang="en-US" dirty="0"/>
          </a:p>
        </p:txBody>
      </p:sp>
    </p:spTree>
    <p:extLst>
      <p:ext uri="{BB962C8B-B14F-4D97-AF65-F5344CB8AC3E}">
        <p14:creationId xmlns:p14="http://schemas.microsoft.com/office/powerpoint/2010/main" val="3533508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828800"/>
          </a:xfrm>
        </p:spPr>
        <p:txBody>
          <a:bodyPr>
            <a:normAutofit/>
          </a:bodyPr>
          <a:lstStyle/>
          <a:p>
            <a:r>
              <a:rPr lang="en-US" sz="2800" dirty="0" smtClean="0">
                <a:latin typeface="Times New Roman" pitchFamily="18" charset="0"/>
                <a:cs typeface="Times New Roman" pitchFamily="18" charset="0"/>
              </a:rPr>
              <a:t>Thus, the complicated notion of home mirrors  the problematizing of community/ nation/ identity that one finds in Black women’s Writing from a variety of communities.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144963"/>
          </a:xfrm>
        </p:spPr>
        <p:txBody>
          <a:bodyPr>
            <a:normAutofit/>
          </a:bodyPr>
          <a:lstStyle/>
          <a:p>
            <a:r>
              <a:rPr lang="en-US" sz="2800" dirty="0" smtClean="0">
                <a:latin typeface="Times New Roman" pitchFamily="18" charset="0"/>
                <a:cs typeface="Times New Roman" pitchFamily="18" charset="0"/>
              </a:rPr>
              <a:t>Black feminist politics can only become transformational if it is sharper in its  opposition and critique of systems of domination and able to activate its principles in more practical  ways.</a:t>
            </a:r>
          </a:p>
          <a:p>
            <a:r>
              <a:rPr lang="en-US" sz="2800" dirty="0" smtClean="0">
                <a:latin typeface="Times New Roman" pitchFamily="18" charset="0"/>
                <a:cs typeface="Times New Roman" pitchFamily="18" charset="0"/>
              </a:rPr>
              <a:t>It would therefore have to be more deliberately and practically located at sites of resistance to, struggle against, multiple oppression : whiteness, maleness, bourgeois culture, heterosexuality, Anglo-Centeredness  and so on. </a:t>
            </a: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18</a:t>
            </a:fld>
            <a:endParaRPr lang="en-US" dirty="0"/>
          </a:p>
        </p:txBody>
      </p:sp>
    </p:spTree>
    <p:extLst>
      <p:ext uri="{BB962C8B-B14F-4D97-AF65-F5344CB8AC3E}">
        <p14:creationId xmlns:p14="http://schemas.microsoft.com/office/powerpoint/2010/main" val="157235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05800" cy="2590800"/>
          </a:xfrm>
        </p:spPr>
        <p:txBody>
          <a:bodyPr>
            <a:noAutofit/>
          </a:bodyPr>
          <a:lstStyle/>
          <a:p>
            <a:r>
              <a:rPr lang="en-US" sz="2800" dirty="0">
                <a:latin typeface="Times New Roman" pitchFamily="18" charset="0"/>
                <a:cs typeface="Times New Roman" pitchFamily="18" charset="0"/>
              </a:rPr>
              <a:t>The institutalisation of </a:t>
            </a:r>
            <a:r>
              <a:rPr lang="en-US" sz="2800" dirty="0" smtClean="0">
                <a:latin typeface="Times New Roman" pitchFamily="18" charset="0"/>
                <a:cs typeface="Times New Roman" pitchFamily="18" charset="0"/>
              </a:rPr>
              <a:t>Black </a:t>
            </a:r>
            <a:r>
              <a:rPr lang="en-US" sz="2800" dirty="0">
                <a:latin typeface="Times New Roman" pitchFamily="18" charset="0"/>
                <a:cs typeface="Times New Roman" pitchFamily="18" charset="0"/>
              </a:rPr>
              <a:t>S</a:t>
            </a:r>
            <a:r>
              <a:rPr lang="en-US" sz="2800" dirty="0" smtClean="0">
                <a:latin typeface="Times New Roman" pitchFamily="18" charset="0"/>
                <a:cs typeface="Times New Roman" pitchFamily="18" charset="0"/>
              </a:rPr>
              <a:t>lavery </a:t>
            </a:r>
            <a:r>
              <a:rPr lang="en-US" sz="2800" dirty="0">
                <a:latin typeface="Times New Roman" pitchFamily="18" charset="0"/>
                <a:cs typeface="Times New Roman" pitchFamily="18" charset="0"/>
              </a:rPr>
              <a:t>in American </a:t>
            </a:r>
            <a:r>
              <a:rPr lang="en-US" sz="2800" dirty="0" smtClean="0">
                <a:latin typeface="Times New Roman" pitchFamily="18" charset="0"/>
                <a:cs typeface="Times New Roman" pitchFamily="18" charset="0"/>
              </a:rPr>
              <a:t>drew </a:t>
            </a:r>
            <a:r>
              <a:rPr lang="en-US" sz="2800" dirty="0">
                <a:latin typeface="Times New Roman" pitchFamily="18" charset="0"/>
                <a:cs typeface="Times New Roman" pitchFamily="18" charset="0"/>
              </a:rPr>
              <a:t>a wide  gap  between the whites and the blacks which could never be bridged. Racism was deeply rooted in the historical tradition of America and a strong feeling got  entrenched </a:t>
            </a:r>
            <a:r>
              <a:rPr lang="en-US" sz="2800" dirty="0" smtClean="0">
                <a:latin typeface="Times New Roman" pitchFamily="18" charset="0"/>
                <a:cs typeface="Times New Roman" pitchFamily="18" charset="0"/>
              </a:rPr>
              <a:t>in the psyche of Americans  </a:t>
            </a:r>
            <a:r>
              <a:rPr lang="en-US" sz="2800" dirty="0">
                <a:latin typeface="Times New Roman" pitchFamily="18" charset="0"/>
                <a:cs typeface="Times New Roman" pitchFamily="18" charset="0"/>
              </a:rPr>
              <a:t>that blacks were not merely different from whites but inferior to them. </a:t>
            </a:r>
          </a:p>
        </p:txBody>
      </p:sp>
      <p:sp>
        <p:nvSpPr>
          <p:cNvPr id="3" name="Content Placeholder 2"/>
          <p:cNvSpPr>
            <a:spLocks noGrp="1"/>
          </p:cNvSpPr>
          <p:nvPr>
            <p:ph idx="1"/>
          </p:nvPr>
        </p:nvSpPr>
        <p:spPr>
          <a:xfrm>
            <a:off x="685800" y="2590800"/>
            <a:ext cx="8229600" cy="4267200"/>
          </a:xfrm>
        </p:spPr>
        <p:txBody>
          <a:bodyPr>
            <a:normAutofit lnSpcReduction="10000"/>
          </a:bodyPr>
          <a:lstStyle/>
          <a:p>
            <a:r>
              <a:rPr lang="en-US" sz="2800" dirty="0">
                <a:latin typeface="Times New Roman" pitchFamily="18" charset="0"/>
                <a:cs typeface="Times New Roman" pitchFamily="18" charset="0"/>
              </a:rPr>
              <a:t>Slavery in its most basic and rampant form puts some human beings whimsically into the power of others, legalizing inequality and inferiority.</a:t>
            </a:r>
          </a:p>
          <a:p>
            <a:r>
              <a:rPr lang="en-US" sz="2800" dirty="0">
                <a:latin typeface="Times New Roman" pitchFamily="18" charset="0"/>
                <a:cs typeface="Times New Roman" pitchFamily="18" charset="0"/>
              </a:rPr>
              <a:t>The race consciousness of blacks was exacerbated by the legalized difference between them and the dominant white community so that </a:t>
            </a:r>
            <a:r>
              <a:rPr lang="en-US" sz="2800" dirty="0" err="1">
                <a:latin typeface="Times New Roman" pitchFamily="18" charset="0"/>
                <a:cs typeface="Times New Roman" pitchFamily="18" charset="0"/>
              </a:rPr>
              <a:t>colour</a:t>
            </a:r>
            <a:r>
              <a:rPr lang="en-US" sz="2800" dirty="0">
                <a:latin typeface="Times New Roman" pitchFamily="18" charset="0"/>
                <a:cs typeface="Times New Roman" pitchFamily="18" charset="0"/>
              </a:rPr>
              <a:t> became the </a:t>
            </a:r>
            <a:r>
              <a:rPr lang="en-US" sz="2800" dirty="0" smtClean="0">
                <a:latin typeface="Times New Roman" pitchFamily="18" charset="0"/>
                <a:cs typeface="Times New Roman" pitchFamily="18" charset="0"/>
              </a:rPr>
              <a:t>code word. </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The black stereotype is entrenched in a </a:t>
            </a:r>
            <a:r>
              <a:rPr lang="en-US" sz="2800" dirty="0" err="1">
                <a:latin typeface="Times New Roman" pitchFamily="18" charset="0"/>
                <a:cs typeface="Times New Roman" pitchFamily="18" charset="0"/>
              </a:rPr>
              <a:t>colour</a:t>
            </a:r>
            <a:r>
              <a:rPr lang="en-US" sz="2800" dirty="0">
                <a:latin typeface="Times New Roman" pitchFamily="18" charset="0"/>
                <a:cs typeface="Times New Roman" pitchFamily="18" charset="0"/>
              </a:rPr>
              <a:t> which is permanent, inextricable, stigmatized and a matter of shame. </a:t>
            </a:r>
          </a:p>
        </p:txBody>
      </p:sp>
      <p:sp>
        <p:nvSpPr>
          <p:cNvPr id="4" name="Slide Number Placeholder 3"/>
          <p:cNvSpPr>
            <a:spLocks noGrp="1"/>
          </p:cNvSpPr>
          <p:nvPr>
            <p:ph type="sldNum" sz="quarter" idx="12"/>
          </p:nvPr>
        </p:nvSpPr>
        <p:spPr/>
        <p:txBody>
          <a:bodyPr/>
          <a:lstStyle/>
          <a:p>
            <a:fld id="{E2A74B55-A261-429C-88C4-E92FE183C8F3}" type="slidenum">
              <a:rPr lang="en-US" smtClean="0"/>
              <a:t>2</a:t>
            </a:fld>
            <a:endParaRPr lang="en-US"/>
          </a:p>
        </p:txBody>
      </p:sp>
    </p:spTree>
    <p:extLst>
      <p:ext uri="{BB962C8B-B14F-4D97-AF65-F5344CB8AC3E}">
        <p14:creationId xmlns:p14="http://schemas.microsoft.com/office/powerpoint/2010/main" val="149420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2590800"/>
          </a:xfrm>
        </p:spPr>
        <p:txBody>
          <a:bodyPr>
            <a:noAutofit/>
          </a:bodyPr>
          <a:lstStyle/>
          <a:p>
            <a:r>
              <a:rPr lang="en-US" sz="2800" dirty="0">
                <a:latin typeface="Times New Roman" pitchFamily="18" charset="0"/>
                <a:cs typeface="Times New Roman" pitchFamily="18" charset="0"/>
              </a:rPr>
              <a:t>But the term </a:t>
            </a:r>
            <a:r>
              <a:rPr lang="en-US" sz="2800" dirty="0" smtClean="0">
                <a:latin typeface="Times New Roman" pitchFamily="18" charset="0"/>
                <a:cs typeface="Times New Roman" pitchFamily="18" charset="0"/>
              </a:rPr>
              <a:t>‘race consciousness’ </a:t>
            </a:r>
            <a:r>
              <a:rPr lang="en-US" sz="2800" dirty="0">
                <a:latin typeface="Times New Roman" pitchFamily="18" charset="0"/>
                <a:cs typeface="Times New Roman" pitchFamily="18" charset="0"/>
              </a:rPr>
              <a:t>has a deeper sense. It refers not simply to an individual’s awareness of a cult, but a binding concern on the part of the blacks. It has been a defining concept for the blacks in forming their own community of Afro-Americans after the abolition of </a:t>
            </a:r>
            <a:r>
              <a:rPr lang="en-US" sz="2800" dirty="0" smtClean="0">
                <a:latin typeface="Times New Roman" pitchFamily="18" charset="0"/>
                <a:cs typeface="Times New Roman" pitchFamily="18" charset="0"/>
              </a:rPr>
              <a:t>slavery in 1865.</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762000" y="2514600"/>
            <a:ext cx="7924800" cy="4068763"/>
          </a:xfrm>
        </p:spPr>
        <p:txBody>
          <a:bodyPr>
            <a:normAutofit fontScale="92500" lnSpcReduction="10000"/>
          </a:bodyPr>
          <a:lstStyle/>
          <a:p>
            <a:r>
              <a:rPr lang="en-US" sz="3000" dirty="0">
                <a:latin typeface="Times New Roman" pitchFamily="18" charset="0"/>
                <a:cs typeface="Times New Roman" pitchFamily="18" charset="0"/>
              </a:rPr>
              <a:t>Due to racial discrimination and the consequent debasement of black men their women were subjected to various persecutions</a:t>
            </a:r>
            <a:r>
              <a:rPr lang="en-US" sz="3000" dirty="0" smtClean="0">
                <a:latin typeface="Times New Roman" pitchFamily="18" charset="0"/>
                <a:cs typeface="Times New Roman" pitchFamily="18" charset="0"/>
              </a:rPr>
              <a:t>.</a:t>
            </a:r>
          </a:p>
          <a:p>
            <a:r>
              <a:rPr lang="en-US" sz="3000" dirty="0">
                <a:latin typeface="Times New Roman" pitchFamily="18" charset="0"/>
                <a:cs typeface="Times New Roman" pitchFamily="18" charset="0"/>
              </a:rPr>
              <a:t>According to </a:t>
            </a:r>
            <a:r>
              <a:rPr lang="en-US" sz="3000" dirty="0" err="1">
                <a:latin typeface="Times New Roman" pitchFamily="18" charset="0"/>
                <a:cs typeface="Times New Roman" pitchFamily="18" charset="0"/>
              </a:rPr>
              <a:t>Zora</a:t>
            </a:r>
            <a:r>
              <a:rPr lang="en-US" sz="3000" dirty="0">
                <a:latin typeface="Times New Roman" pitchFamily="18" charset="0"/>
                <a:cs typeface="Times New Roman" pitchFamily="18" charset="0"/>
              </a:rPr>
              <a:t> Neale Hurston, the white man ruled the black world and this fact was understood and accepted by the blacks without any visible murmur of protest. However indignation and resentment at the inhumanity and base treatment they were subjected to seethed deep within the unconscious of blacks.</a:t>
            </a:r>
          </a:p>
          <a:p>
            <a:endParaRPr lang="en-US" sz="30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3</a:t>
            </a:fld>
            <a:endParaRPr lang="en-US"/>
          </a:p>
        </p:txBody>
      </p:sp>
    </p:spTree>
    <p:extLst>
      <p:ext uri="{BB962C8B-B14F-4D97-AF65-F5344CB8AC3E}">
        <p14:creationId xmlns:p14="http://schemas.microsoft.com/office/powerpoint/2010/main" val="392683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Times New Roman" pitchFamily="18" charset="0"/>
                <a:cs typeface="Times New Roman" pitchFamily="18" charset="0"/>
              </a:rPr>
              <a:t>Hurston decried the abject surrender of blacks to their enforced fate of discrimination and subjugation by the whites </a:t>
            </a:r>
            <a:r>
              <a:rPr lang="en-US" sz="2800" dirty="0" smtClean="0">
                <a:latin typeface="Times New Roman" pitchFamily="18" charset="0"/>
                <a:cs typeface="Times New Roman" pitchFamily="18" charset="0"/>
              </a:rPr>
              <a:t>  for many centuries.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He was the victim of prejudice, discrimination, injustice, persecution and outright murder. In spite of his awareness of his subjugation the black man did not wish to bear the brunt of it alone. As a subject of white authority and </a:t>
            </a:r>
            <a:r>
              <a:rPr lang="en-US" sz="2800" dirty="0" smtClean="0">
                <a:latin typeface="Times New Roman" pitchFamily="18" charset="0"/>
                <a:cs typeface="Times New Roman" pitchFamily="18" charset="0"/>
              </a:rPr>
              <a:t>oppression </a:t>
            </a:r>
            <a:r>
              <a:rPr lang="en-US" sz="2800" dirty="0">
                <a:latin typeface="Times New Roman" pitchFamily="18" charset="0"/>
                <a:cs typeface="Times New Roman" pitchFamily="18" charset="0"/>
              </a:rPr>
              <a:t>he passed the burden of his misery to his black woman. </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This burden invariably becomes transmuted into violence and oppression of the black woman by the black man: “He hand it to his woman folks.</a:t>
            </a: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4</a:t>
            </a:fld>
            <a:endParaRPr lang="en-US"/>
          </a:p>
        </p:txBody>
      </p:sp>
    </p:spTree>
    <p:extLst>
      <p:ext uri="{BB962C8B-B14F-4D97-AF65-F5344CB8AC3E}">
        <p14:creationId xmlns:p14="http://schemas.microsoft.com/office/powerpoint/2010/main" val="155938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2087562"/>
          </a:xfrm>
        </p:spPr>
        <p:txBody>
          <a:bodyPr>
            <a:noAutofit/>
          </a:bodyPr>
          <a:lstStyle/>
          <a:p>
            <a:r>
              <a:rPr lang="en-US" sz="2800" dirty="0">
                <a:latin typeface="Times New Roman" pitchFamily="18" charset="0"/>
                <a:cs typeface="Times New Roman" pitchFamily="18" charset="0"/>
              </a:rPr>
              <a:t>The oppression experienced by black women was more in degree when compared to that suffered by their men. Racially and sexually black women were relentlessly subjected to persecution both within their own community and by the dominating white race.</a:t>
            </a:r>
          </a:p>
        </p:txBody>
      </p:sp>
      <p:sp>
        <p:nvSpPr>
          <p:cNvPr id="3" name="Content Placeholder 2"/>
          <p:cNvSpPr>
            <a:spLocks noGrp="1"/>
          </p:cNvSpPr>
          <p:nvPr>
            <p:ph idx="1"/>
          </p:nvPr>
        </p:nvSpPr>
        <p:spPr>
          <a:xfrm>
            <a:off x="381000" y="2514600"/>
            <a:ext cx="8458200" cy="4191000"/>
          </a:xfrm>
        </p:spPr>
        <p:txBody>
          <a:bodyPr>
            <a:normAutofit/>
          </a:bodyPr>
          <a:lstStyle/>
          <a:p>
            <a:r>
              <a:rPr lang="en-US" sz="2800" dirty="0">
                <a:latin typeface="Times New Roman" pitchFamily="18" charset="0"/>
                <a:cs typeface="Times New Roman" pitchFamily="18" charset="0"/>
              </a:rPr>
              <a:t>The white patriarchal society and the “economic of slavery” sharply conditioned the life of the black community. The white master owned his slaves and their family. The fact that his consent was necessary for their marriage is crucial for understanding the white patriarchal cultural attitude towards black women which had very powerful and far-reaching psychological consequences.</a:t>
            </a:r>
          </a:p>
        </p:txBody>
      </p:sp>
      <p:sp>
        <p:nvSpPr>
          <p:cNvPr id="4" name="Slide Number Placeholder 3"/>
          <p:cNvSpPr>
            <a:spLocks noGrp="1"/>
          </p:cNvSpPr>
          <p:nvPr>
            <p:ph type="sldNum" sz="quarter" idx="12"/>
          </p:nvPr>
        </p:nvSpPr>
        <p:spPr/>
        <p:txBody>
          <a:bodyPr/>
          <a:lstStyle/>
          <a:p>
            <a:fld id="{E2A74B55-A261-429C-88C4-E92FE183C8F3}" type="slidenum">
              <a:rPr lang="en-US" smtClean="0"/>
              <a:t>5</a:t>
            </a:fld>
            <a:endParaRPr lang="en-US"/>
          </a:p>
        </p:txBody>
      </p:sp>
    </p:spTree>
    <p:extLst>
      <p:ext uri="{BB962C8B-B14F-4D97-AF65-F5344CB8AC3E}">
        <p14:creationId xmlns:p14="http://schemas.microsoft.com/office/powerpoint/2010/main" val="1098769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153400" cy="1676400"/>
          </a:xfrm>
        </p:spPr>
        <p:txBody>
          <a:bodyPr>
            <a:noAutofit/>
          </a:bodyPr>
          <a:lstStyle/>
          <a:p>
            <a:r>
              <a:rPr lang="en-US" sz="2800" dirty="0" err="1">
                <a:latin typeface="Times New Roman" pitchFamily="18" charset="0"/>
                <a:cs typeface="Times New Roman" pitchFamily="18" charset="0"/>
              </a:rPr>
              <a:t>Usha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Puri</a:t>
            </a:r>
            <a:r>
              <a:rPr lang="en-US" sz="2800" dirty="0">
                <a:latin typeface="Times New Roman" pitchFamily="18" charset="0"/>
                <a:cs typeface="Times New Roman" pitchFamily="18" charset="0"/>
              </a:rPr>
              <a:t> comments: “In a world where men and women were mere property and women victims of owner’s lust, separation, disruption of family and an eradication of affection were normal” </a:t>
            </a:r>
          </a:p>
        </p:txBody>
      </p:sp>
      <p:sp>
        <p:nvSpPr>
          <p:cNvPr id="3" name="Content Placeholder 2"/>
          <p:cNvSpPr>
            <a:spLocks noGrp="1"/>
          </p:cNvSpPr>
          <p:nvPr>
            <p:ph idx="1"/>
          </p:nvPr>
        </p:nvSpPr>
        <p:spPr>
          <a:xfrm>
            <a:off x="457200" y="2057400"/>
            <a:ext cx="8001000" cy="4068763"/>
          </a:xfrm>
        </p:spPr>
        <p:txBody>
          <a:bodyPr>
            <a:normAutofit/>
          </a:bodyPr>
          <a:lstStyle/>
          <a:p>
            <a:r>
              <a:rPr lang="en-US" sz="2800" dirty="0">
                <a:latin typeface="Times New Roman" pitchFamily="18" charset="0"/>
                <a:cs typeface="Times New Roman" pitchFamily="18" charset="0"/>
              </a:rPr>
              <a:t>In black families familial or conjugal love was in a perpetual state of </a:t>
            </a:r>
            <a:r>
              <a:rPr lang="en-US" sz="2800" dirty="0" err="1" smtClean="0">
                <a:latin typeface="Times New Roman" pitchFamily="18" charset="0"/>
                <a:cs typeface="Times New Roman" pitchFamily="18" charset="0"/>
              </a:rPr>
              <a:t>unfulfillment</a:t>
            </a:r>
            <a:r>
              <a:rPr lang="en-US" sz="2800" dirty="0">
                <a:latin typeface="Times New Roman" pitchFamily="18" charset="0"/>
                <a:cs typeface="Times New Roman" pitchFamily="18" charset="0"/>
              </a:rPr>
              <a:t>. Freedom was not an imaginable dream and life choices were severely limited. </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Margaret Walker compares the Blacks to hunted animals. “And being black and free! Why my God, that is just like being a hunted animal running all the time</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6</a:t>
            </a:fld>
            <a:endParaRPr lang="en-US"/>
          </a:p>
        </p:txBody>
      </p:sp>
    </p:spTree>
    <p:extLst>
      <p:ext uri="{BB962C8B-B14F-4D97-AF65-F5344CB8AC3E}">
        <p14:creationId xmlns:p14="http://schemas.microsoft.com/office/powerpoint/2010/main" val="53029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2590800"/>
          </a:xfrm>
        </p:spPr>
        <p:txBody>
          <a:bodyPr>
            <a:noAutofit/>
          </a:bodyPr>
          <a:lstStyle/>
          <a:p>
            <a:r>
              <a:rPr lang="en-US" sz="2800" dirty="0">
                <a:latin typeface="Times New Roman" pitchFamily="18" charset="0"/>
                <a:cs typeface="Times New Roman" pitchFamily="18" charset="0"/>
              </a:rPr>
              <a:t>The hopes and dreams of black women for love and the freedom to marry </a:t>
            </a:r>
            <a:r>
              <a:rPr lang="en-US" sz="2800" dirty="0" smtClean="0">
                <a:latin typeface="Times New Roman" pitchFamily="18" charset="0"/>
                <a:cs typeface="Times New Roman" pitchFamily="18" charset="0"/>
              </a:rPr>
              <a:t>shriveled </a:t>
            </a:r>
            <a:r>
              <a:rPr lang="en-US" sz="2800" dirty="0">
                <a:latin typeface="Times New Roman" pitchFamily="18" charset="0"/>
                <a:cs typeface="Times New Roman" pitchFamily="18" charset="0"/>
              </a:rPr>
              <a:t>and died within them. Both their past and present ravaged the self and they were conventionally deprived of self-respect and dignity.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2209800"/>
            <a:ext cx="8610600" cy="3916363"/>
          </a:xfrm>
        </p:spPr>
        <p:txBody>
          <a:bodyPr>
            <a:noAutofit/>
          </a:bodyPr>
          <a:lstStyle/>
          <a:p>
            <a:r>
              <a:rPr lang="en-US" sz="2800" dirty="0">
                <a:latin typeface="Times New Roman" pitchFamily="18" charset="0"/>
                <a:cs typeface="Times New Roman" pitchFamily="18" charset="0"/>
              </a:rPr>
              <a:t>Simone de </a:t>
            </a:r>
            <a:r>
              <a:rPr lang="en-US" sz="2800" dirty="0" smtClean="0">
                <a:latin typeface="Times New Roman" pitchFamily="18" charset="0"/>
                <a:cs typeface="Times New Roman" pitchFamily="18" charset="0"/>
              </a:rPr>
              <a:t>Beauvoir rightly  states</a:t>
            </a:r>
            <a:r>
              <a:rPr lang="en-US" sz="2800" dirty="0">
                <a:latin typeface="Times New Roman" pitchFamily="18" charset="0"/>
                <a:cs typeface="Times New Roman" pitchFamily="18" charset="0"/>
              </a:rPr>
              <a:t>: “Humanity is male and man defines woman not in herself but as relative to him, she is not regarded as an autonomous being.... He is the subject, he is the absolute she is the other” (The Second Sex 16).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lack of self-esteem and status of black women as human beings and </a:t>
            </a:r>
            <a:r>
              <a:rPr lang="en-US" sz="2800" dirty="0" smtClean="0">
                <a:latin typeface="Times New Roman" pitchFamily="18" charset="0"/>
                <a:cs typeface="Times New Roman" pitchFamily="18" charset="0"/>
              </a:rPr>
              <a:t>females </a:t>
            </a:r>
            <a:r>
              <a:rPr lang="en-US" sz="2800" dirty="0">
                <a:latin typeface="Times New Roman" pitchFamily="18" charset="0"/>
                <a:cs typeface="Times New Roman" pitchFamily="18" charset="0"/>
              </a:rPr>
              <a:t>rendered them perpetually </a:t>
            </a:r>
            <a:r>
              <a:rPr lang="en-US" sz="2800" dirty="0" smtClean="0">
                <a:latin typeface="Times New Roman" pitchFamily="18" charset="0"/>
                <a:cs typeface="Times New Roman" pitchFamily="18" charset="0"/>
              </a:rPr>
              <a:t>defenseless </a:t>
            </a:r>
            <a:r>
              <a:rPr lang="en-US" sz="2800" dirty="0">
                <a:latin typeface="Times New Roman" pitchFamily="18" charset="0"/>
                <a:cs typeface="Times New Roman" pitchFamily="18" charset="0"/>
              </a:rPr>
              <a:t>against both the black men and the white men.</a:t>
            </a: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7</a:t>
            </a:fld>
            <a:endParaRPr lang="en-US"/>
          </a:p>
        </p:txBody>
      </p:sp>
    </p:spTree>
    <p:extLst>
      <p:ext uri="{BB962C8B-B14F-4D97-AF65-F5344CB8AC3E}">
        <p14:creationId xmlns:p14="http://schemas.microsoft.com/office/powerpoint/2010/main" val="118108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20762"/>
          </a:xfrm>
        </p:spPr>
        <p:txBody>
          <a:bodyPr>
            <a:normAutofit/>
          </a:bodyPr>
          <a:lstStyle/>
          <a:p>
            <a:r>
              <a:rPr lang="en-US" sz="2800" dirty="0">
                <a:latin typeface="Times New Roman" pitchFamily="18" charset="0"/>
                <a:cs typeface="Times New Roman" pitchFamily="18" charset="0"/>
              </a:rPr>
              <a:t>The vulnerability of black women makes them susceptible to very compelling social pressures. </a:t>
            </a:r>
          </a:p>
        </p:txBody>
      </p:sp>
      <p:sp>
        <p:nvSpPr>
          <p:cNvPr id="3" name="Content Placeholder 2"/>
          <p:cNvSpPr>
            <a:spLocks noGrp="1"/>
          </p:cNvSpPr>
          <p:nvPr>
            <p:ph idx="1"/>
          </p:nvPr>
        </p:nvSpPr>
        <p:spPr>
          <a:xfrm>
            <a:off x="304800" y="1143000"/>
            <a:ext cx="8610600" cy="5562600"/>
          </a:xfrm>
        </p:spPr>
        <p:txBody>
          <a:bodyPr>
            <a:noAutofit/>
          </a:bodyPr>
          <a:lstStyle/>
          <a:p>
            <a:r>
              <a:rPr lang="en-US" sz="2800" dirty="0">
                <a:latin typeface="Times New Roman" pitchFamily="18" charset="0"/>
                <a:cs typeface="Times New Roman" pitchFamily="18" charset="0"/>
              </a:rPr>
              <a:t>The </a:t>
            </a:r>
            <a:r>
              <a:rPr lang="en-US" sz="2800" dirty="0" smtClean="0">
                <a:latin typeface="Times New Roman" pitchFamily="18" charset="0"/>
                <a:cs typeface="Times New Roman" pitchFamily="18" charset="0"/>
              </a:rPr>
              <a:t>Black </a:t>
            </a:r>
            <a:r>
              <a:rPr lang="en-US" sz="2800" dirty="0">
                <a:latin typeface="Times New Roman" pitchFamily="18" charset="0"/>
                <a:cs typeface="Times New Roman" pitchFamily="18" charset="0"/>
              </a:rPr>
              <a:t>woman was brought to America as slave and breeding machine so as to produce many more slaves.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Further </a:t>
            </a:r>
            <a:r>
              <a:rPr lang="en-US" sz="2800" dirty="0">
                <a:latin typeface="Times New Roman" pitchFamily="18" charset="0"/>
                <a:cs typeface="Times New Roman" pitchFamily="18" charset="0"/>
              </a:rPr>
              <a:t>their white masters used them as </a:t>
            </a:r>
            <a:r>
              <a:rPr lang="en-US" sz="2800" dirty="0" smtClean="0">
                <a:latin typeface="Times New Roman" pitchFamily="18" charset="0"/>
                <a:cs typeface="Times New Roman" pitchFamily="18" charset="0"/>
              </a:rPr>
              <a:t>tool for their sexual gratification.</a:t>
            </a:r>
          </a:p>
          <a:p>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To the advantage of the white masters the blacks performed many other tasks - they toiled in the fields, cooked, ironed and served as servants </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and nurses</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They were denied a space of their own, a space to realize their true essence or self.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black woman was unable to offer even token resistance to the sexual outrage, physical and psychological torture that society inflicted upon her. </a:t>
            </a: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8</a:t>
            </a:fld>
            <a:endParaRPr lang="en-US"/>
          </a:p>
        </p:txBody>
      </p:sp>
    </p:spTree>
    <p:extLst>
      <p:ext uri="{BB962C8B-B14F-4D97-AF65-F5344CB8AC3E}">
        <p14:creationId xmlns:p14="http://schemas.microsoft.com/office/powerpoint/2010/main" val="2774987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676400"/>
          </a:xfrm>
        </p:spPr>
        <p:txBody>
          <a:bodyPr>
            <a:noAutofit/>
          </a:bodyPr>
          <a:lstStyle/>
          <a:p>
            <a:r>
              <a:rPr lang="en-US" sz="2800" dirty="0">
                <a:latin typeface="Times New Roman" pitchFamily="18" charset="0"/>
                <a:cs typeface="Times New Roman" pitchFamily="18" charset="0"/>
              </a:rPr>
              <a:t>The black woman’s role as victim and survivor of persecution and affliction qualified them to speak in terms of authority for a new humanism.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447800"/>
            <a:ext cx="8839200" cy="5257800"/>
          </a:xfrm>
        </p:spPr>
        <p:txBody>
          <a:bodyPr>
            <a:noAutofit/>
          </a:bodyPr>
          <a:lstStyle/>
          <a:p>
            <a:r>
              <a:rPr lang="en-US" sz="2800" dirty="0">
                <a:latin typeface="Times New Roman" pitchFamily="18" charset="0"/>
                <a:cs typeface="Times New Roman" pitchFamily="18" charset="0"/>
              </a:rPr>
              <a:t>Blackness itself very often served as an inseparable part of the black woman’s legacy of victimization</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The re-negotiating of identities is fundamental to migration as it is fundamental to black women’s writing in cross-cultural contexts.</a:t>
            </a:r>
          </a:p>
          <a:p>
            <a:r>
              <a:rPr lang="en-US" sz="2800" dirty="0" smtClean="0">
                <a:latin typeface="Times New Roman" pitchFamily="18" charset="0"/>
                <a:cs typeface="Times New Roman" pitchFamily="18" charset="0"/>
              </a:rPr>
              <a:t>It is the convergence of multiple places and cultures that re-negotiates </a:t>
            </a:r>
            <a:r>
              <a:rPr lang="en-US" sz="2800" dirty="0" smtClean="0">
                <a:latin typeface="Times New Roman" pitchFamily="18" charset="0"/>
                <a:cs typeface="Times New Roman" pitchFamily="18" charset="0"/>
              </a:rPr>
              <a:t>Black Women’s experience that in turn negotiates  and </a:t>
            </a:r>
            <a:r>
              <a:rPr lang="en-US" sz="2800" dirty="0" smtClean="0">
                <a:latin typeface="Times New Roman" pitchFamily="18" charset="0"/>
                <a:cs typeface="Times New Roman" pitchFamily="18" charset="0"/>
              </a:rPr>
              <a:t>re-negotiates their identities.</a:t>
            </a:r>
          </a:p>
          <a:p>
            <a:r>
              <a:rPr lang="en-US" sz="2800" dirty="0" smtClean="0">
                <a:latin typeface="Times New Roman" pitchFamily="18" charset="0"/>
                <a:cs typeface="Times New Roman" pitchFamily="18" charset="0"/>
              </a:rPr>
              <a:t>Black women’s writing should be read as a series of boundary crossings and not as a  fixed, geographical, ethnically or nationally bound category of writing.</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2A74B55-A261-429C-88C4-E92FE183C8F3}" type="slidenum">
              <a:rPr lang="en-US" smtClean="0"/>
              <a:t>9</a:t>
            </a:fld>
            <a:endParaRPr lang="en-US"/>
          </a:p>
        </p:txBody>
      </p:sp>
    </p:spTree>
    <p:extLst>
      <p:ext uri="{BB962C8B-B14F-4D97-AF65-F5344CB8AC3E}">
        <p14:creationId xmlns:p14="http://schemas.microsoft.com/office/powerpoint/2010/main" val="1831916188"/>
      </p:ext>
    </p:extLst>
  </p:cSld>
  <p:clrMapOvr>
    <a:masterClrMapping/>
  </p:clrMapOvr>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384</TotalTime>
  <Words>1989</Words>
  <Application>Microsoft Office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Black Women Writing                    Dr. Kumari Priti                                              Assistant Professor (English)                                         Arya Mahila P.G.College               Varanasi</vt:lpstr>
      <vt:lpstr>The institutalisation of Black Slavery in American drew a wide  gap  between the whites and the blacks which could never be bridged. Racism was deeply rooted in the historical tradition of America and a strong feeling got  entrenched in the psyche of Americans  that blacks were not merely different from whites but inferior to them. </vt:lpstr>
      <vt:lpstr>But the term ‘race consciousness’ has a deeper sense. It refers not simply to an individual’s awareness of a cult, but a binding concern on the part of the blacks. It has been a defining concept for the blacks in forming their own community of Afro-Americans after the abolition of slavery in 1865.</vt:lpstr>
      <vt:lpstr>Hurston decried the abject surrender of blacks to their enforced fate of discrimination and subjugation by the whites   for many centuries. </vt:lpstr>
      <vt:lpstr>The oppression experienced by black women was more in degree when compared to that suffered by their men. Racially and sexually black women were relentlessly subjected to persecution both within their own community and by the dominating white race.</vt:lpstr>
      <vt:lpstr>Usha Puri comments: “In a world where men and women were mere property and women victims of owner’s lust, separation, disruption of family and an eradication of affection were normal” </vt:lpstr>
      <vt:lpstr>The hopes and dreams of black women for love and the freedom to marry shriveled and died within them. Both their past and present ravaged the self and they were conventionally deprived of self-respect and dignity.  </vt:lpstr>
      <vt:lpstr>The vulnerability of black women makes them susceptible to very compelling social pressures. </vt:lpstr>
      <vt:lpstr>The black woman’s role as victim and survivor of persecution and affliction qualified them to speak in terms of authority for a new humanism.  </vt:lpstr>
      <vt:lpstr>In cross-cultural, transnational, translocal, diasporic perspectives, this reworking of the grounds of “Black Women's Writing” redefines identity away  from exclusion and marginality. </vt:lpstr>
      <vt:lpstr>Black as a descriptive adjective for people of African origin and descent, came into popular usage during the period of the Black power movements in  US, the UK, the English-speaking Caribbean and in South Africa during the 1960s and 1970s.</vt:lpstr>
      <vt:lpstr>In most contexts, the term “ Black” resonated unabashed acceptance of African identity, located in history and culture ( “ blackness”) as powerful or as beautiful in a world  of cloying, annihilating whiteness.</vt:lpstr>
      <vt:lpstr>Negritude, itself, becomes a nativist discourse when approached uncritically.</vt:lpstr>
      <vt:lpstr>It is also noted that in the United States , the term  “ Black” does not include other “ third world” peoples (Asians, Arabs, Latino/s) as it does in the united Kingdom.</vt:lpstr>
      <vt:lpstr>The term ‘African’ was originally the name of a small Tunisian ethnic group which then began to be applied to a larger geographical area ranging from what is now eastern Morocco to Libya.</vt:lpstr>
      <vt:lpstr>Black women writers whom we read in English or French or Portuguese, a variety of boundary crossings must occur. </vt:lpstr>
      <vt:lpstr>Woman’s speech  is already represented as non-speech. Speech is as  much an issue of audience receptivity, the fundamental of listening, as  it  is of articulation.</vt:lpstr>
      <vt:lpstr>Thus, the complicated notion of home mirrors  the problematizing of community/ nation/ identity that one finds in Black women’s Writing from a variety of communities.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Women Writing                    Dr. Kumari Priti                                              Assistant Professor (English)                                         Arya Mahila P.G.College               Varanasi</dc:title>
  <dc:creator>Dr.Priti</dc:creator>
  <cp:lastModifiedBy>Dr.Priti</cp:lastModifiedBy>
  <cp:revision>31</cp:revision>
  <dcterms:created xsi:type="dcterms:W3CDTF">2020-04-18T10:11:11Z</dcterms:created>
  <dcterms:modified xsi:type="dcterms:W3CDTF">2020-04-19T09:44:47Z</dcterms:modified>
</cp:coreProperties>
</file>